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84C9"/>
    <a:srgbClr val="FFBC84"/>
    <a:srgbClr val="9EA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8"/>
    <p:restoredTop sz="94565"/>
  </p:normalViewPr>
  <p:slideViewPr>
    <p:cSldViewPr snapToGrid="0">
      <p:cViewPr>
        <p:scale>
          <a:sx n="100" d="100"/>
          <a:sy n="100" d="100"/>
        </p:scale>
        <p:origin x="-17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6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238512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21.04.2025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788" y="694440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 err="1"/>
              <a:t>ضرایب</a:t>
            </a:r>
            <a:r>
              <a:rPr lang="fa-IR" sz="4000" dirty="0"/>
              <a:t> در متغیرهای </a:t>
            </a:r>
            <a:r>
              <a:rPr lang="fa-IR" sz="4000" dirty="0" err="1"/>
              <a:t>چندگانه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96519" y="4554098"/>
            <a:ext cx="6785783" cy="1572768"/>
          </a:xfrm>
        </p:spPr>
        <p:txBody>
          <a:bodyPr>
            <a:normAutofit/>
          </a:bodyPr>
          <a:lstStyle/>
          <a:p>
            <a:r>
              <a:rPr lang="en-GB" sz="2800" dirty="0"/>
              <a:t>Coefficients in Multiple Variables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نهم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957" y="0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86B8171-CE1A-BCA2-C2E8-7E77F8B5A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31" y="2223752"/>
            <a:ext cx="9268496" cy="4634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AD7572FA-92CA-BC37-80D5-1A9AFDAC6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0508" y="2581087"/>
            <a:ext cx="5011010" cy="501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05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4-10 at 21.27.36">
            <a:hlinkClick r:id="" action="ppaction://media"/>
            <a:extLst>
              <a:ext uri="{FF2B5EF4-FFF2-40B4-BE49-F238E27FC236}">
                <a16:creationId xmlns:a16="http://schemas.microsoft.com/office/drawing/2014/main" id="{DBCCF431-8786-F207-7B4A-740459ECE4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0331" y="368166"/>
            <a:ext cx="6171337" cy="61216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C94B6A-B758-A15A-004F-33DADEAC0F8A}"/>
              </a:ext>
            </a:extLst>
          </p:cNvPr>
          <p:cNvSpPr txBox="1"/>
          <p:nvPr/>
        </p:nvSpPr>
        <p:spPr>
          <a:xfrm>
            <a:off x="568595" y="1154806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y=</a:t>
            </a:r>
            <a:r>
              <a:rPr lang="fa-IR" dirty="0"/>
              <a:t> </a:t>
            </a:r>
            <a:r>
              <a:rPr lang="en-GB" dirty="0"/>
              <a:t>−42</a:t>
            </a:r>
            <a:r>
              <a:rPr lang="fa-IR" dirty="0"/>
              <a:t> 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dirty="0"/>
              <a:t>0.28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1</a:t>
            </a:r>
            <a:endParaRPr lang="en-EE" dirty="0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E9F2F61B-BDF5-5B8C-3D14-D5C317F7A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9280" y="1037591"/>
            <a:ext cx="4782817" cy="478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25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56C2932-F1F1-74DA-6031-9F0073FCC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831" y="-229036"/>
            <a:ext cx="7962402" cy="398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5-04-10 at 21.44.00">
            <a:hlinkClick r:id="" action="ppaction://media"/>
            <a:extLst>
              <a:ext uri="{FF2B5EF4-FFF2-40B4-BE49-F238E27FC236}">
                <a16:creationId xmlns:a16="http://schemas.microsoft.com/office/drawing/2014/main" id="{C29CAB22-BFBE-270B-3F7D-9F77348A69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4934" y="3429000"/>
            <a:ext cx="4861864" cy="31100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B59196-CC53-3146-9CCA-797386718049}"/>
              </a:ext>
            </a:extLst>
          </p:cNvPr>
          <p:cNvSpPr txBox="1"/>
          <p:nvPr/>
        </p:nvSpPr>
        <p:spPr>
          <a:xfrm>
            <a:off x="6096000" y="3429000"/>
            <a:ext cx="52020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fa-IR" dirty="0"/>
              <a:t>افزودن متغیرهای جدید به یک مدل باعث تغییر </a:t>
            </a:r>
            <a:r>
              <a:rPr lang="fa-IR" dirty="0" err="1"/>
              <a:t>ضرایب</a:t>
            </a:r>
            <a:r>
              <a:rPr lang="fa-IR" dirty="0"/>
              <a:t> آن </a:t>
            </a:r>
            <a:r>
              <a:rPr lang="fa-IR" dirty="0" err="1"/>
              <a:t>می‌شود</a:t>
            </a:r>
            <a:r>
              <a:rPr lang="fa-IR" dirty="0"/>
              <a:t>.</a:t>
            </a:r>
          </a:p>
          <a:p>
            <a:endParaRPr lang="en-EE" dirty="0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3F139ECE-5B96-44EA-1ABF-9BEFC58C2B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0586" y="3292299"/>
            <a:ext cx="3981201" cy="398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83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8BA8B4-BB43-574B-FF80-B4F1FC5C98D2}"/>
              </a:ext>
            </a:extLst>
          </p:cNvPr>
          <p:cNvSpPr txBox="1"/>
          <p:nvPr/>
        </p:nvSpPr>
        <p:spPr>
          <a:xfrm>
            <a:off x="547574" y="755412"/>
            <a:ext cx="2895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 =</a:t>
            </a:r>
            <a:r>
              <a:rPr lang="fa-IR" dirty="0"/>
              <a:t> </a:t>
            </a:r>
            <a:r>
              <a:rPr lang="en-GB" dirty="0"/>
              <a:t>−15</a:t>
            </a:r>
            <a:r>
              <a:rPr lang="fa-IR" dirty="0"/>
              <a:t> 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dirty="0"/>
              <a:t>0.26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1  </a:t>
            </a:r>
            <a:r>
              <a:rPr lang="en-GB" dirty="0"/>
              <a:t>+ 103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2</a:t>
            </a:r>
            <a:r>
              <a:rPr lang="en-GB" dirty="0"/>
              <a:t> </a:t>
            </a:r>
            <a:endParaRPr lang="en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A304E5-D648-FA62-0116-07B7C4FF5E03}"/>
              </a:ext>
            </a:extLst>
          </p:cNvPr>
          <p:cNvSpPr txBox="1"/>
          <p:nvPr/>
        </p:nvSpPr>
        <p:spPr>
          <a:xfrm>
            <a:off x="3794391" y="1318451"/>
            <a:ext cx="8124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بر اساس مدل، یک خانه با نمای برابر با ۱ چقدر بیشتر از </a:t>
            </a:r>
            <a:r>
              <a:rPr lang="fa-IR" dirty="0" err="1"/>
              <a:t>خانه‌ای</a:t>
            </a:r>
            <a:r>
              <a:rPr lang="fa-IR" dirty="0"/>
              <a:t> هم‌ اندازه با نمای برابر با ۰ قیمت دارد؟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36CC17-5E3C-53B3-D9C0-352DDE7D33AF}"/>
              </a:ext>
            </a:extLst>
          </p:cNvPr>
          <p:cNvSpPr txBox="1"/>
          <p:nvPr/>
        </p:nvSpPr>
        <p:spPr>
          <a:xfrm>
            <a:off x="2606307" y="1467718"/>
            <a:ext cx="837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lang="en-US" dirty="0"/>
              <a:t>$ 103k</a:t>
            </a:r>
            <a:endParaRPr lang="en-EE" dirty="0"/>
          </a:p>
        </p:txBody>
      </p:sp>
      <p:pic>
        <p:nvPicPr>
          <p:cNvPr id="7" name="Screen Recording 2025-04-10 at 23.46.38">
            <a:hlinkClick r:id="" action="ppaction://media"/>
            <a:extLst>
              <a:ext uri="{FF2B5EF4-FFF2-40B4-BE49-F238E27FC236}">
                <a16:creationId xmlns:a16="http://schemas.microsoft.com/office/drawing/2014/main" id="{ADA33DE8-7850-65F3-1B66-2A133BB4D6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236" y="1975513"/>
            <a:ext cx="3927836" cy="40849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D71F10-5DCE-35C5-CA92-831F08348316}"/>
              </a:ext>
            </a:extLst>
          </p:cNvPr>
          <p:cNvSpPr txBox="1"/>
          <p:nvPr/>
        </p:nvSpPr>
        <p:spPr>
          <a:xfrm>
            <a:off x="4445876" y="2208642"/>
            <a:ext cx="758088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600" dirty="0"/>
              <a:t>در یک مدل به صورت</a:t>
            </a:r>
            <a:r>
              <a:rPr lang="en-GB" sz="1600" dirty="0"/>
              <a:t>  : </a:t>
            </a:r>
            <a:br>
              <a:rPr lang="en-GB" sz="1600" dirty="0"/>
            </a:br>
            <a:r>
              <a:rPr lang="en-GB" sz="1600" dirty="0"/>
              <a:t>y=a</a:t>
            </a:r>
            <a:r>
              <a:rPr lang="en-GB" sz="1050" dirty="0"/>
              <a:t>0 </a:t>
            </a:r>
            <a:r>
              <a:rPr lang="en-GB" sz="1600" dirty="0"/>
              <a:t>​+</a:t>
            </a:r>
            <a:r>
              <a:rPr lang="en-GB" sz="1600" dirty="0">
                <a:latin typeface="+mj-lt"/>
              </a:rPr>
              <a:t> a</a:t>
            </a:r>
            <a:r>
              <a:rPr lang="en-GB" sz="1050" dirty="0"/>
              <a:t>1 </a:t>
            </a:r>
            <a:r>
              <a:rPr lang="en-GB" sz="1600" dirty="0"/>
              <a:t>​x</a:t>
            </a:r>
            <a:r>
              <a:rPr lang="en-GB" sz="1000" dirty="0"/>
              <a:t>1</a:t>
            </a:r>
            <a:r>
              <a:rPr lang="en-GB" sz="1600" dirty="0"/>
              <a:t>​ + a</a:t>
            </a:r>
            <a:r>
              <a:rPr lang="en-GB" sz="1100" dirty="0"/>
              <a:t>2</a:t>
            </a:r>
            <a:r>
              <a:rPr lang="en-GB" sz="1600" dirty="0"/>
              <a:t>​</a:t>
            </a:r>
            <a:r>
              <a:rPr lang="en-GB" sz="1600" dirty="0">
                <a:latin typeface="+mj-lt"/>
              </a:rPr>
              <a:t> x</a:t>
            </a:r>
            <a:r>
              <a:rPr lang="en-GB" sz="1050" dirty="0"/>
              <a:t>2 </a:t>
            </a:r>
            <a:r>
              <a:rPr lang="en-GB" sz="1600" dirty="0"/>
              <a:t>​+a</a:t>
            </a:r>
            <a:r>
              <a:rPr lang="en-GB" sz="1050" dirty="0"/>
              <a:t>3</a:t>
            </a:r>
            <a:r>
              <a:rPr lang="en-GB" sz="1600" dirty="0"/>
              <a:t>​</a:t>
            </a:r>
            <a:r>
              <a:rPr lang="en-GB" sz="1600" dirty="0">
                <a:latin typeface="+mj-lt"/>
              </a:rPr>
              <a:t> x</a:t>
            </a:r>
            <a:r>
              <a:rPr lang="en-GB" sz="1050" dirty="0"/>
              <a:t>3 </a:t>
            </a:r>
            <a:r>
              <a:rPr lang="en-GB" sz="1600" dirty="0"/>
              <a:t>​+…</a:t>
            </a:r>
          </a:p>
          <a:p>
            <a:pPr algn="ctr" rtl="1"/>
            <a:br>
              <a:rPr lang="en-GB" sz="1600" dirty="0"/>
            </a:br>
            <a:r>
              <a:rPr lang="fa-IR" sz="1600" dirty="0"/>
              <a:t>زمانی که سایر </a:t>
            </a:r>
            <a:r>
              <a:rPr lang="fa-IR" sz="1600" dirty="0" err="1"/>
              <a:t>متغیرها</a:t>
            </a:r>
            <a:r>
              <a:rPr lang="fa-IR" sz="1600" dirty="0"/>
              <a:t> مانند</a:t>
            </a:r>
            <a:r>
              <a:rPr lang="en-GB" sz="1600" dirty="0"/>
              <a:t> </a:t>
            </a:r>
            <a:r>
              <a:rPr lang="fa-IR" sz="1600" dirty="0"/>
              <a:t> </a:t>
            </a:r>
            <a:r>
              <a:rPr lang="en-GB" sz="1600" dirty="0"/>
              <a:t>x</a:t>
            </a:r>
            <a:r>
              <a:rPr lang="en-GB" sz="1050" dirty="0"/>
              <a:t>2</a:t>
            </a:r>
            <a:r>
              <a:rPr lang="fa-IR" sz="1600" dirty="0"/>
              <a:t> </a:t>
            </a:r>
            <a:r>
              <a:rPr lang="fa-IR" sz="1050" dirty="0" err="1"/>
              <a:t>ِ</a:t>
            </a:r>
            <a:r>
              <a:rPr lang="fa-IR" sz="1050" dirty="0"/>
              <a:t> </a:t>
            </a:r>
            <a:r>
              <a:rPr lang="en-GB" sz="1600" dirty="0"/>
              <a:t>x</a:t>
            </a:r>
            <a:r>
              <a:rPr lang="en-GB" sz="1000" dirty="0"/>
              <a:t>3</a:t>
            </a:r>
            <a:r>
              <a:rPr lang="en-GB" sz="1400" dirty="0"/>
              <a:t> </a:t>
            </a:r>
            <a:r>
              <a:rPr lang="fa-IR" sz="1050" dirty="0"/>
              <a:t>  </a:t>
            </a:r>
            <a:r>
              <a:rPr lang="fa-IR" sz="1600" dirty="0"/>
              <a:t>و ... ثابت باشند، افزایش متغیر </a:t>
            </a:r>
            <a:r>
              <a:rPr lang="en-GB" sz="1600" dirty="0"/>
              <a:t>x</a:t>
            </a:r>
            <a:r>
              <a:rPr lang="en-GB" sz="1050" dirty="0"/>
              <a:t>1</a:t>
            </a:r>
            <a:r>
              <a:rPr lang="fa-IR" sz="1600" dirty="0"/>
              <a:t> به اندازه ۱، مقدار </a:t>
            </a:r>
            <a:r>
              <a:rPr lang="en-GB" sz="1600" dirty="0"/>
              <a:t>y</a:t>
            </a:r>
            <a:r>
              <a:rPr lang="fa-IR" sz="1600" dirty="0"/>
              <a:t> </a:t>
            </a:r>
            <a:r>
              <a:rPr lang="en-GB" sz="1600" dirty="0"/>
              <a:t> </a:t>
            </a:r>
            <a:r>
              <a:rPr lang="fa-IR" sz="1600" dirty="0"/>
              <a:t>را به اندازه </a:t>
            </a:r>
            <a:r>
              <a:rPr lang="en-GB" sz="1600" dirty="0">
                <a:latin typeface="+mj-lt"/>
              </a:rPr>
              <a:t>a</a:t>
            </a:r>
            <a:r>
              <a:rPr lang="en-GB" sz="1100" dirty="0"/>
              <a:t>1</a:t>
            </a:r>
            <a:r>
              <a:rPr lang="fa-IR" sz="1600" dirty="0"/>
              <a:t> </a:t>
            </a:r>
            <a:r>
              <a:rPr lang="en-GB" sz="1600" dirty="0"/>
              <a:t> </a:t>
            </a:r>
            <a:r>
              <a:rPr lang="fa-IR" sz="1600" dirty="0"/>
              <a:t>تغییر </a:t>
            </a:r>
            <a:r>
              <a:rPr lang="fa-IR" sz="1600" dirty="0" err="1"/>
              <a:t>می‌دهد</a:t>
            </a:r>
            <a:r>
              <a:rPr lang="fa-IR" sz="1600" dirty="0"/>
              <a:t>.</a:t>
            </a:r>
            <a:endParaRPr lang="en-EE" sz="1600" dirty="0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C6CB800-4C63-1369-DF81-E04CF2FF26DD}"/>
              </a:ext>
            </a:extLst>
          </p:cNvPr>
          <p:cNvSpPr/>
          <p:nvPr/>
        </p:nvSpPr>
        <p:spPr>
          <a:xfrm>
            <a:off x="4445876" y="2208642"/>
            <a:ext cx="7580888" cy="1511935"/>
          </a:xfrm>
          <a:prstGeom prst="frame">
            <a:avLst>
              <a:gd name="adj1" fmla="val 31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EE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DDAACF-E8B5-3ED9-815B-21608518ED16}"/>
              </a:ext>
            </a:extLst>
          </p:cNvPr>
          <p:cNvSpPr txBox="1"/>
          <p:nvPr/>
        </p:nvSpPr>
        <p:spPr>
          <a:xfrm>
            <a:off x="4445876" y="4114496"/>
            <a:ext cx="7383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fa-IR" dirty="0"/>
              <a:t>یک خانه به مساحت ۱۲۰۰ فوت مربع با </a:t>
            </a:r>
            <a:r>
              <a:rPr lang="fa-IR" dirty="0" err="1"/>
              <a:t>منظره‌ای</a:t>
            </a:r>
            <a:r>
              <a:rPr lang="fa-IR" dirty="0"/>
              <a:t> که امتیاز ۴ دارد، باید چقدر قیمت داشته باشد؟</a:t>
            </a:r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F6258F5B-85DF-BE76-8213-8F7A67EE01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2792" y="5066933"/>
            <a:ext cx="2395753" cy="23957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C546F5-46EB-856C-E1D2-855588F3B910}"/>
              </a:ext>
            </a:extLst>
          </p:cNvPr>
          <p:cNvSpPr txBox="1"/>
          <p:nvPr/>
        </p:nvSpPr>
        <p:spPr>
          <a:xfrm>
            <a:off x="4735946" y="4472704"/>
            <a:ext cx="3362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 =</a:t>
            </a:r>
            <a:r>
              <a:rPr lang="fa-IR" dirty="0"/>
              <a:t> </a:t>
            </a:r>
            <a:r>
              <a:rPr lang="en-GB" dirty="0"/>
              <a:t>−15</a:t>
            </a:r>
            <a:r>
              <a:rPr lang="fa-IR" dirty="0"/>
              <a:t> 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dirty="0"/>
              <a:t>0.26 ×1200 + 103 × 4</a:t>
            </a:r>
            <a:endParaRPr lang="en-E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DBC22B-4049-D165-A8EF-1CCEF0FC1FB5}"/>
              </a:ext>
            </a:extLst>
          </p:cNvPr>
          <p:cNvSpPr txBox="1"/>
          <p:nvPr/>
        </p:nvSpPr>
        <p:spPr>
          <a:xfrm>
            <a:off x="7775313" y="4508415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≈ 709</a:t>
            </a:r>
          </a:p>
        </p:txBody>
      </p:sp>
    </p:spTree>
    <p:extLst>
      <p:ext uri="{BB962C8B-B14F-4D97-AF65-F5344CB8AC3E}">
        <p14:creationId xmlns:p14="http://schemas.microsoft.com/office/powerpoint/2010/main" val="219691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 animBg="1"/>
      <p:bldP spid="2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8593AE-5999-6D5F-3E30-78318B712678}"/>
              </a:ext>
            </a:extLst>
          </p:cNvPr>
          <p:cNvSpPr txBox="1"/>
          <p:nvPr/>
        </p:nvSpPr>
        <p:spPr>
          <a:xfrm>
            <a:off x="5455352" y="819782"/>
            <a:ext cx="6571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a-IR" dirty="0"/>
              <a:t>مدل جدید قیمت را بر اساس مساحت، چشم ‌انداز و مدت زمان رفت ‌و آمد بیان می ‌کند.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DEE40B-C9A9-AC58-5C6F-DE1D2E8B0CC4}"/>
              </a:ext>
            </a:extLst>
          </p:cNvPr>
          <p:cNvSpPr txBox="1"/>
          <p:nvPr/>
        </p:nvSpPr>
        <p:spPr>
          <a:xfrm>
            <a:off x="3090930" y="29363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E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911A21-BE64-EAD6-2826-5CBD66655DBE}"/>
              </a:ext>
            </a:extLst>
          </p:cNvPr>
          <p:cNvSpPr txBox="1"/>
          <p:nvPr/>
        </p:nvSpPr>
        <p:spPr>
          <a:xfrm>
            <a:off x="4546243" y="1274721"/>
            <a:ext cx="335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 =</a:t>
            </a:r>
            <a:r>
              <a:rPr lang="fa-IR" dirty="0"/>
              <a:t> </a:t>
            </a:r>
            <a:r>
              <a:rPr lang="en-US" dirty="0"/>
              <a:t>980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dirty="0"/>
              <a:t>0.24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1  </a:t>
            </a:r>
            <a:r>
              <a:rPr lang="en-GB" dirty="0"/>
              <a:t>+ 100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2  </a:t>
            </a:r>
            <a:r>
              <a:rPr lang="en-GB" dirty="0"/>
              <a:t>- 34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3</a:t>
            </a:r>
            <a:r>
              <a:rPr lang="en-GB" dirty="0"/>
              <a:t> </a:t>
            </a:r>
            <a:endParaRPr lang="en-E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2A89DB-CA63-831F-CD03-69974347A089}"/>
              </a:ext>
            </a:extLst>
          </p:cNvPr>
          <p:cNvSpPr txBox="1"/>
          <p:nvPr/>
        </p:nvSpPr>
        <p:spPr>
          <a:xfrm>
            <a:off x="4649274" y="2159233"/>
            <a:ext cx="7542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مدل پیش‌ بینی می ‌کند که افزایش زمان رفت‌ و آمد همواره باعث کاهش قیمت می ‌شود، صرف ‌نظر از مقدار سایر متغیرهای مستقل.</a:t>
            </a:r>
            <a:endParaRPr lang="en-EE" dirty="0"/>
          </a:p>
        </p:txBody>
      </p:sp>
      <p:pic>
        <p:nvPicPr>
          <p:cNvPr id="9" name="Screen Recording 2025-04-14 at 20.29.14">
            <a:hlinkClick r:id="" action="ppaction://media"/>
            <a:extLst>
              <a:ext uri="{FF2B5EF4-FFF2-40B4-BE49-F238E27FC236}">
                <a16:creationId xmlns:a16="http://schemas.microsoft.com/office/drawing/2014/main" id="{659A0F10-22A8-3E35-FE0B-53A7A2FAFD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2565" y="1644053"/>
            <a:ext cx="4243678" cy="50783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F7B843-08A9-0366-5BA2-2A2D8B3F6E57}"/>
              </a:ext>
            </a:extLst>
          </p:cNvPr>
          <p:cNvSpPr txBox="1"/>
          <p:nvPr/>
        </p:nvSpPr>
        <p:spPr>
          <a:xfrm>
            <a:off x="4856119" y="3206793"/>
            <a:ext cx="69099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None/>
            </a:pPr>
            <a:r>
              <a:rPr lang="fa-IR" dirty="0"/>
              <a:t>اگر یکی از متغیرهای مستقل را افزایش دهیم و سایر متغیرهای مستقل را ثابت نگه داریم، متغیر وابسته به شکل زیر تغییر می‌ کند:</a:t>
            </a:r>
            <a:br>
              <a:rPr lang="fa-IR" dirty="0"/>
            </a:br>
            <a:endParaRPr lang="fa-IR" dirty="0"/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dirty="0"/>
              <a:t> افزایش </a:t>
            </a:r>
            <a:r>
              <a:rPr lang="fa-IR" dirty="0" err="1"/>
              <a:t>می‌یابد</a:t>
            </a:r>
            <a:r>
              <a:rPr lang="fa-IR" dirty="0"/>
              <a:t> اگر ضریب متغیر مستقل مثبت باشد.</a:t>
            </a:r>
            <a:br>
              <a:rPr lang="fa-IR" dirty="0"/>
            </a:br>
            <a:endParaRPr lang="fa-IR" dirty="0"/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dirty="0"/>
              <a:t> کاهش </a:t>
            </a:r>
            <a:r>
              <a:rPr lang="fa-IR" dirty="0" err="1"/>
              <a:t>می‌یابد</a:t>
            </a:r>
            <a:r>
              <a:rPr lang="fa-IR" dirty="0"/>
              <a:t> اگر ضریب متغیر مستقل منفی باشد.</a:t>
            </a:r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943AB62F-F4DA-17A3-F2FA-3F4C80F22450}"/>
              </a:ext>
            </a:extLst>
          </p:cNvPr>
          <p:cNvSpPr/>
          <p:nvPr/>
        </p:nvSpPr>
        <p:spPr>
          <a:xfrm>
            <a:off x="4829577" y="2936383"/>
            <a:ext cx="7159625" cy="2318197"/>
          </a:xfrm>
          <a:prstGeom prst="frame">
            <a:avLst>
              <a:gd name="adj1" fmla="val 57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48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5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55CFE-929F-442C-6AC1-40C7E59C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dirty="0"/>
              <a:t>تغییر واحدها                                 </a:t>
            </a:r>
            <a:r>
              <a:rPr lang="en-GB" dirty="0"/>
              <a:t>Changing Units</a:t>
            </a:r>
            <a:r>
              <a:rPr lang="fa-IR" dirty="0"/>
              <a:t>  </a:t>
            </a:r>
            <a:endParaRPr lang="en-E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B969D2-73CF-3DC4-96A9-6C01ACB73363}"/>
              </a:ext>
            </a:extLst>
          </p:cNvPr>
          <p:cNvSpPr txBox="1"/>
          <p:nvPr/>
        </p:nvSpPr>
        <p:spPr>
          <a:xfrm>
            <a:off x="721217" y="1931544"/>
            <a:ext cx="3355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 =</a:t>
            </a:r>
            <a:r>
              <a:rPr lang="fa-IR" dirty="0"/>
              <a:t> </a:t>
            </a:r>
            <a:r>
              <a:rPr lang="en-US" dirty="0"/>
              <a:t>980</a:t>
            </a:r>
            <a:r>
              <a:rPr lang="en-GB" dirty="0"/>
              <a:t>+</a:t>
            </a:r>
            <a:r>
              <a:rPr lang="fa-IR" dirty="0"/>
              <a:t> </a:t>
            </a:r>
            <a:r>
              <a:rPr lang="en-GB" dirty="0"/>
              <a:t>0.24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1  </a:t>
            </a:r>
            <a:r>
              <a:rPr lang="en-GB" dirty="0"/>
              <a:t>+ 100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2  </a:t>
            </a:r>
            <a:r>
              <a:rPr lang="en-GB" dirty="0"/>
              <a:t>- 34 </a:t>
            </a:r>
            <a:r>
              <a:rPr lang="en-GB" dirty="0">
                <a:latin typeface="+mj-lt"/>
              </a:rPr>
              <a:t>x</a:t>
            </a:r>
            <a:r>
              <a:rPr lang="en-GB" sz="1100" dirty="0"/>
              <a:t>3</a:t>
            </a:r>
            <a:r>
              <a:rPr lang="en-GB" dirty="0"/>
              <a:t> </a:t>
            </a:r>
            <a:endParaRPr lang="en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B3BAB1-366E-25B7-EC1D-F1F13CAC3347}"/>
              </a:ext>
            </a:extLst>
          </p:cNvPr>
          <p:cNvSpPr txBox="1"/>
          <p:nvPr/>
        </p:nvSpPr>
        <p:spPr>
          <a:xfrm>
            <a:off x="5530425" y="2498502"/>
            <a:ext cx="6227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چند </a:t>
            </a:r>
            <a:r>
              <a:rPr lang="fa-IR" b="1" dirty="0">
                <a:solidFill>
                  <a:srgbClr val="FF0000"/>
                </a:solidFill>
              </a:rPr>
              <a:t>ساعت</a:t>
            </a:r>
            <a:r>
              <a:rPr lang="fa-IR" dirty="0"/>
              <a:t> رفت‌ و آمد بیشتر باعث کاهش قیمت به اندازه ۳۴ هزار دلار می‌ شود؟</a:t>
            </a:r>
            <a:endParaRPr lang="en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2FA9E50-B823-2D89-A915-183EDD6168CE}"/>
                  </a:ext>
                </a:extLst>
              </p:cNvPr>
              <p:cNvSpPr txBox="1"/>
              <p:nvPr/>
            </p:nvSpPr>
            <p:spPr>
              <a:xfrm flipH="1">
                <a:off x="5079664" y="2498502"/>
                <a:ext cx="450761" cy="51860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algn="r" defTabSz="457200" rtl="1" eaLnBrk="1" latinLnBrk="0" hangingPunct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E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60</m:t>
                          </m:r>
                        </m:den>
                      </m:f>
                    </m:oMath>
                  </m:oMathPara>
                </a14:m>
                <a:endParaRPr lang="en-EE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2FA9E50-B823-2D89-A915-183EDD6168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5079664" y="2498502"/>
                <a:ext cx="450761" cy="518604"/>
              </a:xfrm>
              <a:prstGeom prst="rect">
                <a:avLst/>
              </a:prstGeom>
              <a:blipFill>
                <a:blip r:embed="rId2"/>
                <a:stretch>
                  <a:fillRect t="-4762" b="-11905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F25E1A51-D001-08A0-CA34-2BDD6185EC8C}"/>
              </a:ext>
            </a:extLst>
          </p:cNvPr>
          <p:cNvSpPr txBox="1"/>
          <p:nvPr/>
        </p:nvSpPr>
        <p:spPr>
          <a:xfrm>
            <a:off x="7402668" y="3082936"/>
            <a:ext cx="4355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>
              <a:buNone/>
            </a:pPr>
            <a:r>
              <a:rPr lang="fa-IR" dirty="0"/>
              <a:t>هر </a:t>
            </a:r>
            <a:r>
              <a:rPr lang="fa-IR" dirty="0">
                <a:solidFill>
                  <a:srgbClr val="FF0000"/>
                </a:solidFill>
              </a:rPr>
              <a:t>ساعت</a:t>
            </a:r>
            <a:r>
              <a:rPr lang="fa-IR" dirty="0"/>
              <a:t> اضافی رفت</a:t>
            </a:r>
            <a:r>
              <a:rPr lang="en-US" dirty="0"/>
              <a:t> </a:t>
            </a:r>
            <a:r>
              <a:rPr lang="fa-IR" dirty="0"/>
              <a:t>‌و</a:t>
            </a:r>
            <a:r>
              <a:rPr lang="en-US" dirty="0"/>
              <a:t> </a:t>
            </a:r>
            <a:r>
              <a:rPr lang="fa-IR" dirty="0"/>
              <a:t>آمد، چقدر از قیمت کم می</a:t>
            </a:r>
            <a:r>
              <a:rPr lang="en-US" dirty="0"/>
              <a:t> </a:t>
            </a:r>
            <a:r>
              <a:rPr lang="fa-IR" dirty="0"/>
              <a:t>‌کند؟</a:t>
            </a:r>
          </a:p>
          <a:p>
            <a:pPr algn="r" rtl="1"/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8EAF12-2F54-3A76-5932-B911D6F1A224}"/>
              </a:ext>
            </a:extLst>
          </p:cNvPr>
          <p:cNvSpPr txBox="1"/>
          <p:nvPr/>
        </p:nvSpPr>
        <p:spPr>
          <a:xfrm>
            <a:off x="6507871" y="3106892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34 × 60</a:t>
            </a:r>
            <a:endParaRPr lang="en-E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6501B-7C87-F5D7-C2FB-9B2FB91ABB2B}"/>
              </a:ext>
            </a:extLst>
          </p:cNvPr>
          <p:cNvSpPr txBox="1"/>
          <p:nvPr/>
        </p:nvSpPr>
        <p:spPr>
          <a:xfrm>
            <a:off x="2104088" y="3887567"/>
            <a:ext cx="924971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>
              <a:buNone/>
            </a:pPr>
            <a:r>
              <a:rPr lang="fa-IR" dirty="0"/>
              <a:t>پس می‌ توان قیمت </a:t>
            </a:r>
            <a:r>
              <a:rPr lang="en-GB" b="1" dirty="0"/>
              <a:t>y</a:t>
            </a:r>
            <a:r>
              <a:rPr lang="fa-IR" b="1" dirty="0"/>
              <a:t> </a:t>
            </a:r>
            <a:r>
              <a:rPr lang="en-GB" dirty="0"/>
              <a:t> </a:t>
            </a:r>
            <a:r>
              <a:rPr lang="fa-IR" dirty="0"/>
              <a:t>را بر اساس مساحت خانه </a:t>
            </a:r>
            <a:r>
              <a:rPr lang="en-GB" b="1" dirty="0"/>
              <a:t>x₁</a:t>
            </a:r>
            <a:r>
              <a:rPr lang="fa-IR" b="1" dirty="0"/>
              <a:t> </a:t>
            </a:r>
            <a:r>
              <a:rPr lang="en-GB" dirty="0"/>
              <a:t>، </a:t>
            </a:r>
            <a:r>
              <a:rPr lang="fa-IR" dirty="0"/>
              <a:t>منظره </a:t>
            </a:r>
            <a:r>
              <a:rPr lang="en-GB" b="1" dirty="0"/>
              <a:t>x₂</a:t>
            </a:r>
            <a:r>
              <a:rPr lang="fa-IR" b="1" dirty="0"/>
              <a:t> </a:t>
            </a:r>
            <a:r>
              <a:rPr lang="en-GB" dirty="0"/>
              <a:t> </a:t>
            </a:r>
            <a:r>
              <a:rPr lang="fa-IR" dirty="0"/>
              <a:t>و میانگین زمان رفت‌ و آمد </a:t>
            </a:r>
            <a:r>
              <a:rPr lang="en-GB" b="1" dirty="0"/>
              <a:t>x₃</a:t>
            </a:r>
            <a:r>
              <a:rPr lang="fa-IR" b="1" dirty="0"/>
              <a:t> </a:t>
            </a:r>
            <a:r>
              <a:rPr lang="en-GB" dirty="0"/>
              <a:t> </a:t>
            </a:r>
            <a:r>
              <a:rPr lang="fa-IR" dirty="0"/>
              <a:t>به صورت زیر بیان کرد:</a:t>
            </a:r>
            <a:br>
              <a:rPr lang="fa-IR" dirty="0"/>
            </a:br>
            <a:endParaRPr lang="fa-IR" dirty="0"/>
          </a:p>
          <a:p>
            <a:pPr algn="r" rtl="1">
              <a:buNone/>
            </a:pPr>
            <a:r>
              <a:rPr lang="fa-IR" dirty="0"/>
              <a:t>اگر زمان رفت ‌و آمد </a:t>
            </a:r>
            <a:r>
              <a:rPr lang="en-GB" b="1" dirty="0"/>
              <a:t>x₃</a:t>
            </a:r>
            <a:r>
              <a:rPr lang="fa-IR" b="1" dirty="0"/>
              <a:t> </a:t>
            </a:r>
            <a:r>
              <a:rPr lang="en-GB" dirty="0"/>
              <a:t> </a:t>
            </a:r>
            <a:r>
              <a:rPr lang="fa-IR" dirty="0"/>
              <a:t>بر حسب </a:t>
            </a:r>
            <a:r>
              <a:rPr lang="fa-IR" b="1" dirty="0">
                <a:solidFill>
                  <a:srgbClr val="FFFF00"/>
                </a:solidFill>
              </a:rPr>
              <a:t>دقیقه</a:t>
            </a:r>
            <a:r>
              <a:rPr lang="fa-IR" dirty="0"/>
              <a:t> باشد:</a:t>
            </a:r>
            <a:br>
              <a:rPr lang="fa-IR" dirty="0"/>
            </a:br>
            <a:r>
              <a:rPr lang="en-GB" dirty="0">
                <a:latin typeface="Aptos" panose="020B0004020202020204" pitchFamily="34" charset="0"/>
              </a:rPr>
              <a:t>y = 980 + 0.24x₁ + 100x₂ − 34x₃</a:t>
            </a:r>
            <a:br>
              <a:rPr lang="fa-IR" dirty="0">
                <a:latin typeface="Aptos" panose="020B0004020202020204" pitchFamily="34" charset="0"/>
              </a:rPr>
            </a:br>
            <a:endParaRPr lang="en-GB" dirty="0">
              <a:latin typeface="Aptos" panose="020B0004020202020204" pitchFamily="34" charset="0"/>
            </a:endParaRPr>
          </a:p>
          <a:p>
            <a:pPr algn="r" rtl="1">
              <a:buNone/>
            </a:pPr>
            <a:r>
              <a:rPr lang="fa-IR" dirty="0"/>
              <a:t>و اگر زمان رفت</a:t>
            </a:r>
            <a:r>
              <a:rPr lang="en-US" dirty="0"/>
              <a:t> </a:t>
            </a:r>
            <a:r>
              <a:rPr lang="fa-IR" dirty="0"/>
              <a:t>‌ </a:t>
            </a:r>
            <a:r>
              <a:rPr lang="fa-IR" dirty="0" err="1"/>
              <a:t>وآمد</a:t>
            </a:r>
            <a:r>
              <a:rPr lang="fa-IR" dirty="0"/>
              <a:t> </a:t>
            </a:r>
            <a:r>
              <a:rPr lang="en-GB" b="1" dirty="0"/>
              <a:t>x₃</a:t>
            </a:r>
            <a:r>
              <a:rPr lang="fa-IR" b="1" dirty="0"/>
              <a:t> </a:t>
            </a:r>
            <a:r>
              <a:rPr lang="en-GB" dirty="0"/>
              <a:t> </a:t>
            </a:r>
            <a:r>
              <a:rPr lang="fa-IR" dirty="0"/>
              <a:t>بر حسب </a:t>
            </a:r>
            <a:r>
              <a:rPr lang="fa-IR" b="1" dirty="0">
                <a:solidFill>
                  <a:srgbClr val="FFFF00"/>
                </a:solidFill>
              </a:rPr>
              <a:t>ساعت</a:t>
            </a:r>
            <a:r>
              <a:rPr lang="fa-IR" dirty="0"/>
              <a:t> باشد:</a:t>
            </a:r>
          </a:p>
          <a:p>
            <a:pPr algn="r" rtl="1"/>
            <a:r>
              <a:rPr lang="en-GB" dirty="0"/>
              <a:t>y = 980 + 0.24x₁ + 100x₂ − 2040x₃</a:t>
            </a:r>
          </a:p>
          <a:p>
            <a:pPr algn="r" rtl="1"/>
            <a:endParaRPr lang="en-EE" dirty="0"/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2E2844E2-C342-65FA-1F4A-7B429DC046B4}"/>
              </a:ext>
            </a:extLst>
          </p:cNvPr>
          <p:cNvSpPr/>
          <p:nvPr/>
        </p:nvSpPr>
        <p:spPr>
          <a:xfrm>
            <a:off x="2104088" y="3613338"/>
            <a:ext cx="9531238" cy="2503683"/>
          </a:xfrm>
          <a:prstGeom prst="frame">
            <a:avLst>
              <a:gd name="adj1" fmla="val 420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67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1"/>
      <p:bldP spid="7" grpId="0"/>
      <p:bldP spid="9" grpId="0"/>
      <p:bldP spid="3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F0D2131E-D257-3E2F-8A0F-15DE53D5C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19320"/>
            <a:ext cx="6597748" cy="659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3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7377</TotalTime>
  <Words>410</Words>
  <Application>Microsoft Macintosh PowerPoint</Application>
  <PresentationFormat>Widescreen</PresentationFormat>
  <Paragraphs>35</Paragraphs>
  <Slides>8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Cambria Math</vt:lpstr>
      <vt:lpstr>Roboto</vt:lpstr>
      <vt:lpstr>Office Theme</vt:lpstr>
      <vt:lpstr>ضرایب در متغیرهای چندگانه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تغییر واحدها                                 Changing Units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Farzaneh Zareei</cp:lastModifiedBy>
  <cp:revision>54</cp:revision>
  <dcterms:created xsi:type="dcterms:W3CDTF">2024-11-14T17:21:55Z</dcterms:created>
  <dcterms:modified xsi:type="dcterms:W3CDTF">2025-04-21T20:12:00Z</dcterms:modified>
</cp:coreProperties>
</file>

<file path=docProps/thumbnail.jpeg>
</file>